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4"/>
  </p:notes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676"/>
  </p:normalViewPr>
  <p:slideViewPr>
    <p:cSldViewPr>
      <p:cViewPr varScale="1">
        <p:scale>
          <a:sx n="61" d="100"/>
          <a:sy n="61" d="100"/>
        </p:scale>
        <p:origin x="1440"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5DDBAD-307E-4653-A1CE-09457506787E}" type="datetimeFigureOut">
              <a:rPr lang="en-US" smtClean="0"/>
              <a:t>3/26/2021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44585B-BEE0-4246-916B-9AA35BC40C05}" type="slidenum">
              <a:rPr lang="en-US" smtClean="0"/>
              <a:t>‹#›</a:t>
            </a:fld>
            <a:endParaRPr lang="en-US"/>
          </a:p>
        </p:txBody>
      </p:sp>
    </p:spTree>
    <p:extLst>
      <p:ext uri="{BB962C8B-B14F-4D97-AF65-F5344CB8AC3E}">
        <p14:creationId xmlns:p14="http://schemas.microsoft.com/office/powerpoint/2010/main" val="2969881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44585B-BEE0-4246-916B-9AA35BC40C05}" type="slidenum">
              <a:rPr lang="en-US" smtClean="0"/>
              <a:t>5</a:t>
            </a:fld>
            <a:endParaRPr lang="en-US"/>
          </a:p>
        </p:txBody>
      </p:sp>
    </p:spTree>
    <p:extLst>
      <p:ext uri="{BB962C8B-B14F-4D97-AF65-F5344CB8AC3E}">
        <p14:creationId xmlns:p14="http://schemas.microsoft.com/office/powerpoint/2010/main" val="2119827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A39512FA-21F0-4041-B140-BECEF0E80FB5}" type="datetime1">
              <a:rPr lang="en-US" smtClean="0"/>
              <a:t>3/26/2021</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491111CD-91AB-4441-AA9E-15A0A78D479F}"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r>
              <a:rPr lang="en-US"/>
              <a:t>Adapted from Temple University.</a:t>
            </a: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6140DA-E1BA-468D-9B70-A2A722BAA2B2}" type="datetime1">
              <a:rPr lang="en-US" smtClean="0"/>
              <a:t>3/26/2021</a:t>
            </a:fld>
            <a:endParaRPr lang="en-US"/>
          </a:p>
        </p:txBody>
      </p:sp>
      <p:sp>
        <p:nvSpPr>
          <p:cNvPr id="5" name="Footer Placeholder 4"/>
          <p:cNvSpPr>
            <a:spLocks noGrp="1"/>
          </p:cNvSpPr>
          <p:nvPr>
            <p:ph type="ftr" sz="quarter" idx="11"/>
          </p:nvPr>
        </p:nvSpPr>
        <p:spPr/>
        <p:txBody>
          <a:bodyPr/>
          <a:lstStyle/>
          <a:p>
            <a:r>
              <a:rPr lang="en-US"/>
              <a:t>Adapted from Temple University.</a:t>
            </a:r>
          </a:p>
        </p:txBody>
      </p:sp>
      <p:sp>
        <p:nvSpPr>
          <p:cNvPr id="6" name="Slide Number Placeholder 5"/>
          <p:cNvSpPr>
            <a:spLocks noGrp="1"/>
          </p:cNvSpPr>
          <p:nvPr>
            <p:ph type="sldNum" sz="quarter" idx="12"/>
          </p:nvPr>
        </p:nvSpPr>
        <p:spPr/>
        <p:txBody>
          <a:bodyPr/>
          <a:lstStyle/>
          <a:p>
            <a:fld id="{491111CD-91AB-4441-AA9E-15A0A78D47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1C6689-0577-420B-A6AB-E4920CFCA00E}" type="datetime1">
              <a:rPr lang="en-US" smtClean="0"/>
              <a:t>3/26/2021</a:t>
            </a:fld>
            <a:endParaRPr lang="en-US"/>
          </a:p>
        </p:txBody>
      </p:sp>
      <p:sp>
        <p:nvSpPr>
          <p:cNvPr id="5" name="Footer Placeholder 4"/>
          <p:cNvSpPr>
            <a:spLocks noGrp="1"/>
          </p:cNvSpPr>
          <p:nvPr>
            <p:ph type="ftr" sz="quarter" idx="11"/>
          </p:nvPr>
        </p:nvSpPr>
        <p:spPr/>
        <p:txBody>
          <a:bodyPr/>
          <a:lstStyle/>
          <a:p>
            <a:r>
              <a:rPr lang="en-US"/>
              <a:t>Adapted from Temple University.</a:t>
            </a: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491111CD-91AB-4441-AA9E-15A0A78D47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B30914-032F-4FC6-AC51-4028F1238DAA}" type="datetime1">
              <a:rPr lang="en-US" smtClean="0"/>
              <a:t>3/26/2021</a:t>
            </a:fld>
            <a:endParaRPr lang="en-US"/>
          </a:p>
        </p:txBody>
      </p:sp>
      <p:sp>
        <p:nvSpPr>
          <p:cNvPr id="5" name="Footer Placeholder 4"/>
          <p:cNvSpPr>
            <a:spLocks noGrp="1"/>
          </p:cNvSpPr>
          <p:nvPr>
            <p:ph type="ftr" sz="quarter" idx="11"/>
          </p:nvPr>
        </p:nvSpPr>
        <p:spPr/>
        <p:txBody>
          <a:bodyPr/>
          <a:lstStyle/>
          <a:p>
            <a:r>
              <a:rPr lang="en-US"/>
              <a:t>Adapted from Temple University.</a:t>
            </a:r>
          </a:p>
        </p:txBody>
      </p:sp>
      <p:sp>
        <p:nvSpPr>
          <p:cNvPr id="6" name="Slide Number Placeholder 5"/>
          <p:cNvSpPr>
            <a:spLocks noGrp="1"/>
          </p:cNvSpPr>
          <p:nvPr>
            <p:ph type="sldNum" sz="quarter" idx="12"/>
          </p:nvPr>
        </p:nvSpPr>
        <p:spPr/>
        <p:txBody>
          <a:bodyPr/>
          <a:lstStyle/>
          <a:p>
            <a:fld id="{491111CD-91AB-4441-AA9E-15A0A78D479F}"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617D559-2ED7-4856-8C46-455B5F347616}" type="datetime1">
              <a:rPr lang="en-US" smtClean="0"/>
              <a:t>3/26/2021</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491111CD-91AB-4441-AA9E-15A0A78D479F}"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r>
              <a:rPr lang="en-US"/>
              <a:t>Adapted from Temple University.</a:t>
            </a: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680B22-5D01-4380-BAFB-B5C3D510CCE4}" type="datetime1">
              <a:rPr lang="en-US" smtClean="0"/>
              <a:t>3/26/2021</a:t>
            </a:fld>
            <a:endParaRPr lang="en-US"/>
          </a:p>
        </p:txBody>
      </p:sp>
      <p:sp>
        <p:nvSpPr>
          <p:cNvPr id="6" name="Footer Placeholder 5"/>
          <p:cNvSpPr>
            <a:spLocks noGrp="1"/>
          </p:cNvSpPr>
          <p:nvPr>
            <p:ph type="ftr" sz="quarter" idx="11"/>
          </p:nvPr>
        </p:nvSpPr>
        <p:spPr/>
        <p:txBody>
          <a:bodyPr/>
          <a:lstStyle/>
          <a:p>
            <a:r>
              <a:rPr lang="en-US"/>
              <a:t>Adapted from Temple University.</a:t>
            </a:r>
          </a:p>
        </p:txBody>
      </p:sp>
      <p:sp>
        <p:nvSpPr>
          <p:cNvPr id="7" name="Slide Number Placeholder 6"/>
          <p:cNvSpPr>
            <a:spLocks noGrp="1"/>
          </p:cNvSpPr>
          <p:nvPr>
            <p:ph type="sldNum" sz="quarter" idx="12"/>
          </p:nvPr>
        </p:nvSpPr>
        <p:spPr/>
        <p:txBody>
          <a:bodyPr/>
          <a:lstStyle/>
          <a:p>
            <a:fld id="{491111CD-91AB-4441-AA9E-15A0A78D479F}"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916920-5944-4C97-BEA9-538B4787F322}" type="datetime1">
              <a:rPr lang="en-US" smtClean="0"/>
              <a:t>3/26/2021</a:t>
            </a:fld>
            <a:endParaRPr lang="en-US"/>
          </a:p>
        </p:txBody>
      </p:sp>
      <p:sp>
        <p:nvSpPr>
          <p:cNvPr id="8" name="Footer Placeholder 7"/>
          <p:cNvSpPr>
            <a:spLocks noGrp="1"/>
          </p:cNvSpPr>
          <p:nvPr>
            <p:ph type="ftr" sz="quarter" idx="11"/>
          </p:nvPr>
        </p:nvSpPr>
        <p:spPr/>
        <p:txBody>
          <a:bodyPr/>
          <a:lstStyle/>
          <a:p>
            <a:r>
              <a:rPr lang="en-US"/>
              <a:t>Adapted from Temple University.</a:t>
            </a:r>
          </a:p>
        </p:txBody>
      </p:sp>
      <p:sp>
        <p:nvSpPr>
          <p:cNvPr id="9" name="Slide Number Placeholder 8"/>
          <p:cNvSpPr>
            <a:spLocks noGrp="1"/>
          </p:cNvSpPr>
          <p:nvPr>
            <p:ph type="sldNum" sz="quarter" idx="12"/>
          </p:nvPr>
        </p:nvSpPr>
        <p:spPr/>
        <p:txBody>
          <a:bodyPr/>
          <a:lstStyle/>
          <a:p>
            <a:fld id="{491111CD-91AB-4441-AA9E-15A0A78D479F}"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672A1F9-E52B-48C3-BDD5-DF77A88CB8CC}" type="datetime1">
              <a:rPr lang="en-US" smtClean="0"/>
              <a:t>3/26/2021</a:t>
            </a:fld>
            <a:endParaRPr lang="en-US"/>
          </a:p>
        </p:txBody>
      </p:sp>
      <p:sp>
        <p:nvSpPr>
          <p:cNvPr id="4" name="Footer Placeholder 3"/>
          <p:cNvSpPr>
            <a:spLocks noGrp="1"/>
          </p:cNvSpPr>
          <p:nvPr>
            <p:ph type="ftr" sz="quarter" idx="11"/>
          </p:nvPr>
        </p:nvSpPr>
        <p:spPr/>
        <p:txBody>
          <a:bodyPr/>
          <a:lstStyle/>
          <a:p>
            <a:r>
              <a:rPr lang="en-US"/>
              <a:t>Adapted from Temple University.</a:t>
            </a:r>
          </a:p>
        </p:txBody>
      </p:sp>
      <p:sp>
        <p:nvSpPr>
          <p:cNvPr id="5" name="Slide Number Placeholder 4"/>
          <p:cNvSpPr>
            <a:spLocks noGrp="1"/>
          </p:cNvSpPr>
          <p:nvPr>
            <p:ph type="sldNum" sz="quarter" idx="12"/>
          </p:nvPr>
        </p:nvSpPr>
        <p:spPr/>
        <p:txBody>
          <a:bodyPr/>
          <a:lstStyle/>
          <a:p>
            <a:fld id="{491111CD-91AB-4441-AA9E-15A0A78D479F}"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6D3DB4C-09F2-41FE-96A3-84790C5D0AB1}" type="datetime1">
              <a:rPr lang="en-US" smtClean="0"/>
              <a:t>3/26/2021</a:t>
            </a:fld>
            <a:endParaRPr lang="en-US"/>
          </a:p>
        </p:txBody>
      </p:sp>
      <p:sp>
        <p:nvSpPr>
          <p:cNvPr id="3" name="Footer Placeholder 2"/>
          <p:cNvSpPr>
            <a:spLocks noGrp="1"/>
          </p:cNvSpPr>
          <p:nvPr>
            <p:ph type="ftr" sz="quarter" idx="11"/>
          </p:nvPr>
        </p:nvSpPr>
        <p:spPr/>
        <p:txBody>
          <a:bodyPr/>
          <a:lstStyle/>
          <a:p>
            <a:r>
              <a:rPr lang="en-US"/>
              <a:t>Adapted from Temple University.</a:t>
            </a:r>
          </a:p>
        </p:txBody>
      </p:sp>
      <p:sp>
        <p:nvSpPr>
          <p:cNvPr id="4" name="Slide Number Placeholder 3"/>
          <p:cNvSpPr>
            <a:spLocks noGrp="1"/>
          </p:cNvSpPr>
          <p:nvPr>
            <p:ph type="sldNum" sz="quarter" idx="12"/>
          </p:nvPr>
        </p:nvSpPr>
        <p:spPr/>
        <p:txBody>
          <a:bodyPr/>
          <a:lstStyle/>
          <a:p>
            <a:fld id="{491111CD-91AB-4441-AA9E-15A0A78D47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E097E-448D-438B-9CA1-B01C43B74A83}" type="datetime1">
              <a:rPr lang="en-US" smtClean="0"/>
              <a:t>3/26/2021</a:t>
            </a:fld>
            <a:endParaRPr lang="en-US"/>
          </a:p>
        </p:txBody>
      </p:sp>
      <p:sp>
        <p:nvSpPr>
          <p:cNvPr id="6" name="Footer Placeholder 5"/>
          <p:cNvSpPr>
            <a:spLocks noGrp="1"/>
          </p:cNvSpPr>
          <p:nvPr>
            <p:ph type="ftr" sz="quarter" idx="11"/>
          </p:nvPr>
        </p:nvSpPr>
        <p:spPr/>
        <p:txBody>
          <a:bodyPr/>
          <a:lstStyle/>
          <a:p>
            <a:r>
              <a:rPr lang="en-US"/>
              <a:t>Adapted from Temple University.</a:t>
            </a: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491111CD-91AB-4441-AA9E-15A0A78D479F}"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AB9128-BD3C-40BC-9D81-728977D01609}" type="datetime1">
              <a:rPr lang="en-US" smtClean="0"/>
              <a:t>3/26/2021</a:t>
            </a:fld>
            <a:endParaRPr lang="en-US"/>
          </a:p>
        </p:txBody>
      </p:sp>
      <p:sp>
        <p:nvSpPr>
          <p:cNvPr id="6" name="Footer Placeholder 5"/>
          <p:cNvSpPr>
            <a:spLocks noGrp="1"/>
          </p:cNvSpPr>
          <p:nvPr>
            <p:ph type="ftr" sz="quarter" idx="11"/>
          </p:nvPr>
        </p:nvSpPr>
        <p:spPr/>
        <p:txBody>
          <a:bodyPr/>
          <a:lstStyle/>
          <a:p>
            <a:r>
              <a:rPr lang="en-US"/>
              <a:t>Adapted from Temple University.</a:t>
            </a:r>
          </a:p>
        </p:txBody>
      </p:sp>
      <p:sp>
        <p:nvSpPr>
          <p:cNvPr id="7" name="Slide Number Placeholder 6"/>
          <p:cNvSpPr>
            <a:spLocks noGrp="1"/>
          </p:cNvSpPr>
          <p:nvPr>
            <p:ph type="sldNum" sz="quarter" idx="12"/>
          </p:nvPr>
        </p:nvSpPr>
        <p:spPr/>
        <p:txBody>
          <a:bodyPr/>
          <a:lstStyle/>
          <a:p>
            <a:fld id="{491111CD-91AB-4441-AA9E-15A0A78D479F}"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1B05F406-1519-4352-B4B7-2A2BE932B0D0}" type="datetime1">
              <a:rPr lang="en-US" smtClean="0"/>
              <a:t>3/26/2021</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r>
              <a:rPr lang="en-US"/>
              <a:t>Adapted from Temple University.</a:t>
            </a: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491111CD-91AB-4441-AA9E-15A0A78D47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mailto:orgsupport@uic.ed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youtu.be/qp0HIF3SfI4" TargetMode="External"/><Relationship Id="rId2" Type="http://schemas.openxmlformats.org/officeDocument/2006/relationships/slideLayout" Target="../slideLayouts/slideLayout2.xml"/><Relationship Id="rId1" Type="http://schemas.openxmlformats.org/officeDocument/2006/relationships/video" Target="https://www.youtube.com/embed/qp0HIF3SfI4"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youtu.be/3y0Jja52B2o" TargetMode="External"/><Relationship Id="rId2" Type="http://schemas.openxmlformats.org/officeDocument/2006/relationships/slideLayout" Target="../slideLayouts/slideLayout2.xml"/><Relationship Id="rId1" Type="http://schemas.openxmlformats.org/officeDocument/2006/relationships/video" Target="https://www.youtube.com/embed/3y0Jja52B2o" TargetMode="Externa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Presentation</a:t>
            </a:r>
          </a:p>
          <a:p>
            <a:r>
              <a:rPr lang="en-US" dirty="0"/>
              <a:t>Preparation</a:t>
            </a:r>
          </a:p>
          <a:p>
            <a:r>
              <a:rPr lang="en-US" dirty="0"/>
              <a:t>Guide</a:t>
            </a:r>
          </a:p>
          <a:p>
            <a:endParaRPr lang="en-US" dirty="0"/>
          </a:p>
        </p:txBody>
      </p:sp>
      <p:sp>
        <p:nvSpPr>
          <p:cNvPr id="2" name="Title 1"/>
          <p:cNvSpPr>
            <a:spLocks noGrp="1"/>
          </p:cNvSpPr>
          <p:nvPr>
            <p:ph type="title"/>
          </p:nvPr>
        </p:nvSpPr>
        <p:spPr/>
        <p:txBody>
          <a:bodyPr/>
          <a:lstStyle/>
          <a:p>
            <a:r>
              <a:rPr lang="en-US" dirty="0"/>
              <a:t>New Student Organization request</a:t>
            </a:r>
          </a:p>
        </p:txBody>
      </p:sp>
      <p:pic>
        <p:nvPicPr>
          <p:cNvPr id="1026" name="Picture 2" descr="G:\NEW CSI Logos\Combos\ADM.SAFF.CSI.CTT.LG.WH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5486400"/>
            <a:ext cx="5614987" cy="1195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4331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719072"/>
            <a:ext cx="4038600" cy="4986528"/>
          </a:xfrm>
        </p:spPr>
        <p:txBody>
          <a:bodyPr>
            <a:normAutofit fontScale="32500" lnSpcReduction="20000"/>
          </a:bodyPr>
          <a:lstStyle/>
          <a:p>
            <a:r>
              <a:rPr lang="en-US" dirty="0"/>
              <a:t>June 2017</a:t>
            </a:r>
          </a:p>
          <a:p>
            <a:pPr lvl="1"/>
            <a:r>
              <a:rPr lang="en-US" dirty="0"/>
              <a:t>Complete Organization Officer and Advisor Compliance Training by June 1</a:t>
            </a:r>
            <a:r>
              <a:rPr lang="en-US" baseline="30000" dirty="0"/>
              <a:t>st</a:t>
            </a:r>
            <a:r>
              <a:rPr lang="en-US" dirty="0"/>
              <a:t> </a:t>
            </a:r>
          </a:p>
          <a:p>
            <a:pPr lvl="1"/>
            <a:r>
              <a:rPr lang="en-US" dirty="0"/>
              <a:t>Apply for New Org Registration with Campus Programs by June 1</a:t>
            </a:r>
            <a:r>
              <a:rPr lang="en-US" baseline="30000" dirty="0"/>
              <a:t>5th</a:t>
            </a:r>
            <a:r>
              <a:rPr lang="en-US" dirty="0"/>
              <a:t> </a:t>
            </a:r>
          </a:p>
          <a:p>
            <a:r>
              <a:rPr lang="en-US" dirty="0"/>
              <a:t>July</a:t>
            </a:r>
          </a:p>
          <a:p>
            <a:pPr lvl="1"/>
            <a:r>
              <a:rPr lang="en-US" dirty="0"/>
              <a:t>Apply for Involvement Fair by July 15</a:t>
            </a:r>
            <a:r>
              <a:rPr lang="en-US" baseline="30000" dirty="0"/>
              <a:t>th</a:t>
            </a:r>
            <a:r>
              <a:rPr lang="en-US" dirty="0"/>
              <a:t> </a:t>
            </a:r>
          </a:p>
          <a:p>
            <a:pPr lvl="1"/>
            <a:r>
              <a:rPr lang="en-US" dirty="0"/>
              <a:t>Apply for monthly meeting space with Meetings &amp; Conferences by July 31</a:t>
            </a:r>
            <a:r>
              <a:rPr lang="en-US" baseline="30000" dirty="0"/>
              <a:t>st</a:t>
            </a:r>
            <a:r>
              <a:rPr lang="en-US" dirty="0"/>
              <a:t>. </a:t>
            </a:r>
          </a:p>
          <a:p>
            <a:pPr lvl="1"/>
            <a:r>
              <a:rPr lang="en-US" dirty="0"/>
              <a:t>Advertise on UIC Connection</a:t>
            </a:r>
          </a:p>
          <a:p>
            <a:pPr lvl="1"/>
            <a:r>
              <a:rPr lang="en-US" dirty="0"/>
              <a:t>Research fundraising ideas for next year</a:t>
            </a:r>
          </a:p>
          <a:p>
            <a:r>
              <a:rPr lang="en-US" dirty="0"/>
              <a:t>August</a:t>
            </a:r>
          </a:p>
          <a:p>
            <a:pPr lvl="1"/>
            <a:r>
              <a:rPr lang="en-US" dirty="0"/>
              <a:t>Set staffing schedule for Involvement Fair table.</a:t>
            </a:r>
          </a:p>
          <a:p>
            <a:pPr lvl="1"/>
            <a:r>
              <a:rPr lang="en-US" dirty="0"/>
              <a:t>Design recruitment marketing materials.</a:t>
            </a:r>
          </a:p>
          <a:p>
            <a:pPr lvl="1"/>
            <a:r>
              <a:rPr lang="en-US" dirty="0"/>
              <a:t>Social Media Campaign-Ask members to Tweet about the Cheese they’ve been eating during summer. Did anyone travel internationally? </a:t>
            </a:r>
          </a:p>
          <a:p>
            <a:pPr lvl="1"/>
            <a:endParaRPr lang="en-US" dirty="0"/>
          </a:p>
          <a:p>
            <a:r>
              <a:rPr lang="en-US" dirty="0"/>
              <a:t>September</a:t>
            </a:r>
          </a:p>
          <a:p>
            <a:pPr lvl="1"/>
            <a:r>
              <a:rPr lang="en-US" dirty="0"/>
              <a:t>Host recruitment table at Involvement Fair. </a:t>
            </a:r>
          </a:p>
          <a:p>
            <a:pPr lvl="1"/>
            <a:r>
              <a:rPr lang="en-US" dirty="0"/>
              <a:t>Host first monthly meeting</a:t>
            </a:r>
          </a:p>
          <a:p>
            <a:pPr lvl="2"/>
            <a:r>
              <a:rPr lang="en-US" dirty="0"/>
              <a:t>Each current member should bring 1 friend with them</a:t>
            </a:r>
          </a:p>
          <a:p>
            <a:pPr lvl="2"/>
            <a:r>
              <a:rPr lang="en-US" dirty="0"/>
              <a:t>Icebreakers/Games to welcome members</a:t>
            </a:r>
          </a:p>
          <a:p>
            <a:pPr lvl="2"/>
            <a:r>
              <a:rPr lang="en-US" dirty="0"/>
              <a:t>Discuss community service options to outreach to local high schools about cheese education.</a:t>
            </a:r>
          </a:p>
          <a:p>
            <a:pPr marL="548640" lvl="2" indent="-228600">
              <a:buClr>
                <a:schemeClr val="accent1"/>
              </a:buClr>
              <a:buFont typeface="Wingdings 2" pitchFamily="18" charset="2"/>
              <a:buChar char=""/>
            </a:pPr>
            <a:r>
              <a:rPr lang="en-US" dirty="0"/>
              <a:t>Brainstorming for International Cheese Festival</a:t>
            </a:r>
          </a:p>
          <a:p>
            <a:endParaRPr lang="en-US" dirty="0"/>
          </a:p>
          <a:p>
            <a:r>
              <a:rPr lang="en-US" dirty="0"/>
              <a:t>October</a:t>
            </a:r>
          </a:p>
          <a:p>
            <a:pPr lvl="1"/>
            <a:r>
              <a:rPr lang="en-US" dirty="0"/>
              <a:t>Contact guest speakers/chefs for International Cheese Festival</a:t>
            </a:r>
          </a:p>
          <a:p>
            <a:pPr lvl="1"/>
            <a:r>
              <a:rPr lang="en-US" dirty="0"/>
              <a:t>Monthly Meeting: Ice Breakers </a:t>
            </a:r>
          </a:p>
          <a:p>
            <a:pPr lvl="1"/>
            <a:endParaRPr lang="en-US" dirty="0"/>
          </a:p>
          <a:p>
            <a:r>
              <a:rPr lang="en-US" dirty="0"/>
              <a:t>November</a:t>
            </a:r>
          </a:p>
          <a:p>
            <a:pPr lvl="1"/>
            <a:r>
              <a:rPr lang="en-US" dirty="0"/>
              <a:t>Continue planning International Cheese Festival</a:t>
            </a:r>
          </a:p>
          <a:p>
            <a:pPr lvl="1"/>
            <a:r>
              <a:rPr lang="en-US" dirty="0"/>
              <a:t>Apply for Winter Involvement Fair </a:t>
            </a:r>
          </a:p>
          <a:p>
            <a:pPr lvl="1"/>
            <a:r>
              <a:rPr lang="en-US" dirty="0"/>
              <a:t>Monthly meeting: Topic: Fundraiser-Cheese Sale?</a:t>
            </a:r>
          </a:p>
          <a:p>
            <a:pPr lvl="1"/>
            <a:r>
              <a:rPr lang="en-US" dirty="0"/>
              <a:t>Place meeting space reservations for Spring 2016 with Meetings and Conferences</a:t>
            </a:r>
          </a:p>
          <a:p>
            <a:pPr lvl="1"/>
            <a:r>
              <a:rPr lang="en-US" dirty="0"/>
              <a:t>Share our Owl Connect Page on FB, Twitter during the break to keep members engaged</a:t>
            </a:r>
          </a:p>
          <a:p>
            <a:pPr lvl="1"/>
            <a:endParaRPr lang="en-US" dirty="0"/>
          </a:p>
        </p:txBody>
      </p:sp>
      <p:sp>
        <p:nvSpPr>
          <p:cNvPr id="3" name="Content Placeholder 2"/>
          <p:cNvSpPr>
            <a:spLocks noGrp="1"/>
          </p:cNvSpPr>
          <p:nvPr>
            <p:ph sz="half" idx="2"/>
          </p:nvPr>
        </p:nvSpPr>
        <p:spPr>
          <a:xfrm>
            <a:off x="4648200" y="1719072"/>
            <a:ext cx="4038600" cy="4681728"/>
          </a:xfrm>
        </p:spPr>
        <p:txBody>
          <a:bodyPr>
            <a:normAutofit fontScale="32500" lnSpcReduction="20000"/>
          </a:bodyPr>
          <a:lstStyle/>
          <a:p>
            <a:r>
              <a:rPr lang="en-US" dirty="0"/>
              <a:t>December</a:t>
            </a:r>
          </a:p>
          <a:p>
            <a:pPr lvl="1"/>
            <a:r>
              <a:rPr lang="en-US" dirty="0"/>
              <a:t>Plan Welcome Back Meeting</a:t>
            </a:r>
          </a:p>
          <a:p>
            <a:pPr lvl="1"/>
            <a:r>
              <a:rPr lang="en-US" dirty="0"/>
              <a:t>Plan staffing for table Winter Involvement Fair</a:t>
            </a:r>
          </a:p>
          <a:p>
            <a:pPr lvl="1"/>
            <a:r>
              <a:rPr lang="en-US" dirty="0"/>
              <a:t>Confirm guest speakers/chefs for International Cheese Festival</a:t>
            </a:r>
          </a:p>
          <a:p>
            <a:pPr lvl="1"/>
            <a:r>
              <a:rPr lang="en-US" dirty="0"/>
              <a:t>Share our Owl Connect Page on FB, Twitter during the break to keep members engaged</a:t>
            </a:r>
          </a:p>
          <a:p>
            <a:pPr lvl="1"/>
            <a:r>
              <a:rPr lang="en-US" dirty="0"/>
              <a:t>SMART Goals Refresher</a:t>
            </a:r>
          </a:p>
          <a:p>
            <a:r>
              <a:rPr lang="en-US" dirty="0"/>
              <a:t>January  2018</a:t>
            </a:r>
          </a:p>
          <a:p>
            <a:pPr lvl="1"/>
            <a:r>
              <a:rPr lang="en-US" dirty="0"/>
              <a:t>Host table at Winter Involvement Fair</a:t>
            </a:r>
          </a:p>
          <a:p>
            <a:pPr lvl="1"/>
            <a:r>
              <a:rPr lang="en-US" dirty="0"/>
              <a:t>Market International Cheese Festival</a:t>
            </a:r>
          </a:p>
          <a:p>
            <a:pPr lvl="1"/>
            <a:r>
              <a:rPr lang="en-US" dirty="0"/>
              <a:t>Monthly Meeting, Topic: Cheese making lessons</a:t>
            </a:r>
          </a:p>
          <a:p>
            <a:r>
              <a:rPr lang="en-US" dirty="0"/>
              <a:t>February</a:t>
            </a:r>
          </a:p>
          <a:p>
            <a:pPr lvl="1"/>
            <a:r>
              <a:rPr lang="en-US" dirty="0"/>
              <a:t>Monthly meeting : Member’s Choice! </a:t>
            </a:r>
          </a:p>
          <a:p>
            <a:pPr lvl="1"/>
            <a:r>
              <a:rPr lang="en-US" dirty="0"/>
              <a:t>Hold International Cheese Festival</a:t>
            </a:r>
          </a:p>
          <a:p>
            <a:pPr lvl="1"/>
            <a:r>
              <a:rPr lang="en-US" dirty="0"/>
              <a:t>Announce nominations for officer elections for 2016-17</a:t>
            </a:r>
          </a:p>
          <a:p>
            <a:r>
              <a:rPr lang="en-US" dirty="0"/>
              <a:t>March</a:t>
            </a:r>
          </a:p>
          <a:p>
            <a:pPr lvl="1"/>
            <a:r>
              <a:rPr lang="en-US" dirty="0"/>
              <a:t>Monthly Meeting: Topic TBD</a:t>
            </a:r>
          </a:p>
          <a:p>
            <a:pPr lvl="1"/>
            <a:r>
              <a:rPr lang="en-US" dirty="0"/>
              <a:t>Field trip to a Cheese Factory! </a:t>
            </a:r>
          </a:p>
          <a:p>
            <a:pPr lvl="1"/>
            <a:r>
              <a:rPr lang="en-US" dirty="0"/>
              <a:t>Hold officer elections for 2016-17</a:t>
            </a:r>
          </a:p>
          <a:p>
            <a:r>
              <a:rPr lang="en-US" dirty="0"/>
              <a:t>April</a:t>
            </a:r>
          </a:p>
          <a:p>
            <a:pPr lvl="1"/>
            <a:r>
              <a:rPr lang="en-US" dirty="0"/>
              <a:t>Monthly Meeting: These are a few of my favorite </a:t>
            </a:r>
            <a:r>
              <a:rPr lang="en-US" dirty="0" err="1"/>
              <a:t>Bries</a:t>
            </a:r>
            <a:r>
              <a:rPr lang="en-US" dirty="0"/>
              <a:t>! </a:t>
            </a:r>
          </a:p>
          <a:p>
            <a:pPr lvl="1"/>
            <a:r>
              <a:rPr lang="en-US" dirty="0"/>
              <a:t>Begin officer transitions</a:t>
            </a:r>
          </a:p>
          <a:p>
            <a:pPr lvl="1"/>
            <a:r>
              <a:rPr lang="en-US" dirty="0"/>
              <a:t>Renew registration for 2016-17 year</a:t>
            </a:r>
          </a:p>
          <a:p>
            <a:pPr lvl="1"/>
            <a:r>
              <a:rPr lang="en-US" dirty="0"/>
              <a:t>Place space reservations for Fall 2016 with Meetings and Conferences</a:t>
            </a:r>
          </a:p>
          <a:p>
            <a:pPr lvl="1"/>
            <a:r>
              <a:rPr lang="en-US" dirty="0"/>
              <a:t>Host an end of the year member social at a local cheese shop</a:t>
            </a:r>
          </a:p>
          <a:p>
            <a:r>
              <a:rPr lang="en-US" dirty="0"/>
              <a:t>May</a:t>
            </a:r>
          </a:p>
          <a:p>
            <a:pPr lvl="1"/>
            <a:r>
              <a:rPr lang="en-US" dirty="0"/>
              <a:t>Reflection on our first year, plans for the next year </a:t>
            </a:r>
          </a:p>
          <a:p>
            <a:pPr lvl="1"/>
            <a:r>
              <a:rPr lang="en-US" dirty="0"/>
              <a:t>Share our Owl Connect Page on FB, Twitter</a:t>
            </a:r>
          </a:p>
          <a:p>
            <a:r>
              <a:rPr lang="en-US" dirty="0"/>
              <a:t>June </a:t>
            </a:r>
          </a:p>
          <a:p>
            <a:pPr lvl="1"/>
            <a:r>
              <a:rPr lang="en-US" dirty="0"/>
              <a:t>Share our Owl Connect Page on FB, Twitter</a:t>
            </a:r>
          </a:p>
        </p:txBody>
      </p:sp>
      <p:sp>
        <p:nvSpPr>
          <p:cNvPr id="4" name="Footer Placeholder 3"/>
          <p:cNvSpPr>
            <a:spLocks noGrp="1"/>
          </p:cNvSpPr>
          <p:nvPr>
            <p:ph type="ftr" sz="quarter" idx="11"/>
          </p:nvPr>
        </p:nvSpPr>
        <p:spPr/>
        <p:txBody>
          <a:bodyPr/>
          <a:lstStyle/>
          <a:p>
            <a:r>
              <a:rPr lang="en-US"/>
              <a:t>Adapted from Temple University.</a:t>
            </a:r>
          </a:p>
        </p:txBody>
      </p:sp>
      <p:sp>
        <p:nvSpPr>
          <p:cNvPr id="5" name="Title 4"/>
          <p:cNvSpPr>
            <a:spLocks noGrp="1"/>
          </p:cNvSpPr>
          <p:nvPr>
            <p:ph type="title"/>
          </p:nvPr>
        </p:nvSpPr>
        <p:spPr/>
        <p:txBody>
          <a:bodyPr/>
          <a:lstStyle/>
          <a:p>
            <a:r>
              <a:rPr lang="en-US" dirty="0"/>
              <a:t>First year plan: the cheese club</a:t>
            </a:r>
          </a:p>
        </p:txBody>
      </p:sp>
    </p:spTree>
    <p:extLst>
      <p:ext uri="{BB962C8B-B14F-4D97-AF65-F5344CB8AC3E}">
        <p14:creationId xmlns:p14="http://schemas.microsoft.com/office/powerpoint/2010/main" val="1938875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a:p>
          <a:p>
            <a:r>
              <a:rPr lang="en-US" dirty="0"/>
              <a:t>Once you have completed Steps 1 through 4, you and your founding members will be ready for your New Organization Request Presentation with Campus Programs! </a:t>
            </a:r>
          </a:p>
          <a:p>
            <a:r>
              <a:rPr lang="en-US" dirty="0"/>
              <a:t>The session will last 10 minutes. Prepare to present your Why Statement, SMART Goals, and First Year Plan in 7 minutes, leaving 3 minutes for questions. This session should be presented by at least 2 organization officers. </a:t>
            </a:r>
          </a:p>
          <a:p>
            <a:r>
              <a:rPr lang="en-US" dirty="0"/>
              <a:t>Bring your presentation on a flash drive. </a:t>
            </a:r>
            <a:endParaRPr lang="en-US" dirty="0" smtClean="0"/>
          </a:p>
          <a:p>
            <a:pPr marL="45720" indent="0">
              <a:buNone/>
            </a:pPr>
            <a:endParaRPr lang="en-US" dirty="0"/>
          </a:p>
          <a:p>
            <a:pPr marL="45720" indent="0">
              <a:buNone/>
            </a:pPr>
            <a:r>
              <a:rPr lang="en-US" b="1" dirty="0" smtClean="0">
                <a:solidFill>
                  <a:srgbClr val="FF0000"/>
                </a:solidFill>
              </a:rPr>
              <a:t>FOR </a:t>
            </a:r>
            <a:r>
              <a:rPr lang="en-US" sz="2800" b="1" dirty="0" smtClean="0">
                <a:solidFill>
                  <a:schemeClr val="tx1"/>
                </a:solidFill>
              </a:rPr>
              <a:t>2021-2022</a:t>
            </a:r>
            <a:r>
              <a:rPr lang="en-US" b="1" dirty="0" smtClean="0">
                <a:solidFill>
                  <a:srgbClr val="FF0000"/>
                </a:solidFill>
              </a:rPr>
              <a:t> Cycle New Student Organizations should prepare their First Year Plan and email to </a:t>
            </a:r>
            <a:r>
              <a:rPr lang="en-US" b="1" dirty="0" smtClean="0">
                <a:solidFill>
                  <a:srgbClr val="FF0000"/>
                </a:solidFill>
                <a:hlinkClick r:id="rId2"/>
              </a:rPr>
              <a:t>orgsupport@uic.edu</a:t>
            </a:r>
            <a:r>
              <a:rPr lang="en-US" b="1" dirty="0" smtClean="0">
                <a:solidFill>
                  <a:srgbClr val="FF0000"/>
                </a:solidFill>
              </a:rPr>
              <a:t> 24 hours PRIOR to attending their registration lab.</a:t>
            </a:r>
            <a:endParaRPr lang="en-US" b="1" dirty="0">
              <a:solidFill>
                <a:srgbClr val="FF0000"/>
              </a:solidFill>
            </a:endParaRPr>
          </a:p>
        </p:txBody>
      </p:sp>
      <p:sp>
        <p:nvSpPr>
          <p:cNvPr id="3" name="Footer Placeholder 2"/>
          <p:cNvSpPr>
            <a:spLocks noGrp="1"/>
          </p:cNvSpPr>
          <p:nvPr>
            <p:ph type="ftr" sz="quarter" idx="11"/>
          </p:nvPr>
        </p:nvSpPr>
        <p:spPr/>
        <p:txBody>
          <a:bodyPr/>
          <a:lstStyle/>
          <a:p>
            <a:r>
              <a:rPr lang="en-US"/>
              <a:t>Adapted from Temple University.</a:t>
            </a:r>
          </a:p>
        </p:txBody>
      </p:sp>
      <p:sp>
        <p:nvSpPr>
          <p:cNvPr id="4" name="Title 3"/>
          <p:cNvSpPr>
            <a:spLocks noGrp="1"/>
          </p:cNvSpPr>
          <p:nvPr>
            <p:ph type="title"/>
          </p:nvPr>
        </p:nvSpPr>
        <p:spPr/>
        <p:txBody>
          <a:bodyPr/>
          <a:lstStyle/>
          <a:p>
            <a:r>
              <a:rPr lang="en-US" dirty="0"/>
              <a:t>The presentation</a:t>
            </a:r>
          </a:p>
        </p:txBody>
      </p:sp>
    </p:spTree>
    <p:extLst>
      <p:ext uri="{BB962C8B-B14F-4D97-AF65-F5344CB8AC3E}">
        <p14:creationId xmlns:p14="http://schemas.microsoft.com/office/powerpoint/2010/main" val="1307823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lgn="ctr">
              <a:buNone/>
            </a:pPr>
            <a:endParaRPr lang="en-US" dirty="0"/>
          </a:p>
          <a:p>
            <a:pPr marL="45720" indent="0" algn="ctr">
              <a:buNone/>
            </a:pPr>
            <a:endParaRPr lang="en-US" dirty="0"/>
          </a:p>
          <a:p>
            <a:pPr marL="45720" indent="0" algn="ctr">
              <a:buNone/>
            </a:pPr>
            <a:r>
              <a:rPr lang="en-US" sz="2400" dirty="0"/>
              <a:t>Questions should be directed to </a:t>
            </a:r>
          </a:p>
          <a:p>
            <a:pPr marL="45720" indent="0" algn="ctr">
              <a:buNone/>
            </a:pPr>
            <a:r>
              <a:rPr lang="en-US" sz="2400" dirty="0" smtClean="0"/>
              <a:t>orgsupport@uic.edu</a:t>
            </a:r>
            <a:endParaRPr lang="en-US" sz="2400" dirty="0"/>
          </a:p>
          <a:p>
            <a:pPr marL="45720" indent="0" algn="ctr">
              <a:buNone/>
            </a:pPr>
            <a:endParaRPr lang="en-US" sz="2400" b="1" dirty="0"/>
          </a:p>
          <a:p>
            <a:pPr marL="45720" indent="0" algn="ctr">
              <a:buNone/>
            </a:pPr>
            <a:r>
              <a:rPr lang="en-US" sz="2400" b="1" dirty="0"/>
              <a:t>See you at your presentation! </a:t>
            </a:r>
            <a:endParaRPr lang="en-US" sz="2400" dirty="0"/>
          </a:p>
          <a:p>
            <a:pPr marL="45720" indent="0">
              <a:buNone/>
            </a:pPr>
            <a:endParaRPr lang="en-US" dirty="0"/>
          </a:p>
        </p:txBody>
      </p:sp>
      <p:sp>
        <p:nvSpPr>
          <p:cNvPr id="3" name="Footer Placeholder 2"/>
          <p:cNvSpPr>
            <a:spLocks noGrp="1"/>
          </p:cNvSpPr>
          <p:nvPr>
            <p:ph type="ftr" sz="quarter" idx="11"/>
          </p:nvPr>
        </p:nvSpPr>
        <p:spPr/>
        <p:txBody>
          <a:bodyPr/>
          <a:lstStyle/>
          <a:p>
            <a:r>
              <a:rPr lang="en-US"/>
              <a:t>Adapted from Temple University.</a:t>
            </a:r>
          </a:p>
        </p:txBody>
      </p:sp>
      <p:sp>
        <p:nvSpPr>
          <p:cNvPr id="4" name="Title 3"/>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2795696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Step 1: start with why?</a:t>
            </a:r>
          </a:p>
        </p:txBody>
      </p:sp>
      <p:pic>
        <p:nvPicPr>
          <p:cNvPr id="6" name="Picture 2" descr="http://www.themilitaryleader.com/wp-content/uploads/2015/03/101193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743200"/>
            <a:ext cx="3429000" cy="2286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343400" y="2743200"/>
            <a:ext cx="4114800" cy="2585323"/>
          </a:xfrm>
          <a:prstGeom prst="rect">
            <a:avLst/>
          </a:prstGeom>
          <a:noFill/>
        </p:spPr>
        <p:txBody>
          <a:bodyPr wrap="square" rtlCol="0">
            <a:spAutoFit/>
          </a:bodyPr>
          <a:lstStyle/>
          <a:p>
            <a:r>
              <a:rPr lang="en-US" dirty="0"/>
              <a:t>In his viral TED Talk, Simon Sinek says, “People don’t ‘buy’ what you do, they ‘buy’ why you do it.” All great and inspiring leaders and organizations in the world all think, act, and communicate the exact same way. Student organizations can learn a great deal from business strategy practices. </a:t>
            </a:r>
          </a:p>
          <a:p>
            <a:endParaRPr lang="en-US" dirty="0"/>
          </a:p>
        </p:txBody>
      </p:sp>
      <p:sp>
        <p:nvSpPr>
          <p:cNvPr id="3" name="Footer Placeholder 2"/>
          <p:cNvSpPr>
            <a:spLocks noGrp="1"/>
          </p:cNvSpPr>
          <p:nvPr>
            <p:ph type="ftr" sz="quarter" idx="11"/>
          </p:nvPr>
        </p:nvSpPr>
        <p:spPr/>
        <p:txBody>
          <a:bodyPr/>
          <a:lstStyle/>
          <a:p>
            <a:r>
              <a:rPr lang="en-US"/>
              <a:t>Adapted from Temple University.</a:t>
            </a:r>
          </a:p>
        </p:txBody>
      </p:sp>
    </p:spTree>
    <p:extLst>
      <p:ext uri="{BB962C8B-B14F-4D97-AF65-F5344CB8AC3E}">
        <p14:creationId xmlns:p14="http://schemas.microsoft.com/office/powerpoint/2010/main" val="296584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Adapted from Temple University.</a:t>
            </a:r>
          </a:p>
        </p:txBody>
      </p:sp>
      <p:sp>
        <p:nvSpPr>
          <p:cNvPr id="4" name="Title 3"/>
          <p:cNvSpPr>
            <a:spLocks noGrp="1"/>
          </p:cNvSpPr>
          <p:nvPr>
            <p:ph type="title"/>
          </p:nvPr>
        </p:nvSpPr>
        <p:spPr/>
        <p:txBody>
          <a:bodyPr/>
          <a:lstStyle/>
          <a:p>
            <a:r>
              <a:rPr lang="en-US" dirty="0"/>
              <a:t>Step 1: start with why?</a:t>
            </a:r>
          </a:p>
        </p:txBody>
      </p:sp>
      <p:sp>
        <p:nvSpPr>
          <p:cNvPr id="5" name="Content Placeholder 1"/>
          <p:cNvSpPr>
            <a:spLocks noGrp="1"/>
          </p:cNvSpPr>
          <p:nvPr>
            <p:ph idx="1"/>
          </p:nvPr>
        </p:nvSpPr>
        <p:spPr>
          <a:xfrm>
            <a:off x="380999" y="1719070"/>
            <a:ext cx="8407893" cy="4986529"/>
          </a:xfrm>
        </p:spPr>
        <p:txBody>
          <a:bodyPr>
            <a:normAutofit fontScale="92500" lnSpcReduction="20000"/>
          </a:bodyPr>
          <a:lstStyle/>
          <a:p>
            <a:pPr marL="45720" indent="0" algn="ctr">
              <a:buNone/>
            </a:pPr>
            <a:r>
              <a:rPr lang="en-US" b="1" dirty="0"/>
              <a:t>Watch Simon Sinek’s TED Talk </a:t>
            </a:r>
          </a:p>
          <a:p>
            <a:pPr marL="45720" indent="0" algn="ctr">
              <a:buNone/>
            </a:pPr>
            <a:r>
              <a:rPr lang="en-US" b="1" dirty="0"/>
              <a:t>“How Great Leaders Inspire Action” </a:t>
            </a:r>
          </a:p>
          <a:p>
            <a:pPr marL="45720" indent="0" algn="ctr">
              <a:buNone/>
            </a:pPr>
            <a:r>
              <a:rPr lang="en-US" b="1" dirty="0"/>
              <a:t>to discover The Golden Circle and start with why.</a:t>
            </a:r>
          </a:p>
          <a:p>
            <a:pPr marL="45720" indent="0" algn="ctr">
              <a:buNone/>
            </a:pPr>
            <a:endParaRPr lang="en-US" b="1" dirty="0"/>
          </a:p>
          <a:p>
            <a:pPr marL="45720" indent="0" algn="ctr">
              <a:buNone/>
            </a:pPr>
            <a:endParaRPr lang="en-US" b="1" dirty="0"/>
          </a:p>
          <a:p>
            <a:pPr marL="45720" indent="0" algn="ctr">
              <a:buNone/>
            </a:pPr>
            <a:endParaRPr lang="en-US" b="1" dirty="0"/>
          </a:p>
          <a:p>
            <a:pPr marL="45720" indent="0" algn="ctr">
              <a:buNone/>
            </a:pPr>
            <a:endParaRPr lang="en-US" b="1" dirty="0"/>
          </a:p>
          <a:p>
            <a:pPr marL="45720" indent="0" algn="ctr">
              <a:buNone/>
            </a:pPr>
            <a:endParaRPr lang="en-US" b="1" dirty="0"/>
          </a:p>
          <a:p>
            <a:pPr marL="45720" indent="0" algn="ctr">
              <a:buNone/>
            </a:pPr>
            <a:endParaRPr lang="en-US" b="1" dirty="0"/>
          </a:p>
          <a:p>
            <a:pPr marL="45720" indent="0" algn="ctr">
              <a:buNone/>
            </a:pPr>
            <a:endParaRPr lang="en-US" b="1" dirty="0"/>
          </a:p>
          <a:p>
            <a:pPr marL="45720" indent="0" algn="ctr">
              <a:buNone/>
            </a:pPr>
            <a:endParaRPr lang="en-US" b="1" dirty="0"/>
          </a:p>
          <a:p>
            <a:pPr marL="45720" indent="0" algn="ctr">
              <a:buNone/>
            </a:pPr>
            <a:endParaRPr lang="en-US" b="1" dirty="0"/>
          </a:p>
          <a:p>
            <a:pPr marL="45720" indent="0" algn="ctr">
              <a:buNone/>
            </a:pPr>
            <a:endParaRPr lang="en-US" sz="1200" dirty="0"/>
          </a:p>
          <a:p>
            <a:pPr marL="45720" indent="0" algn="ctr">
              <a:buNone/>
            </a:pPr>
            <a:endParaRPr lang="en-US" sz="1200" dirty="0"/>
          </a:p>
          <a:p>
            <a:pPr marL="45720" indent="0" algn="ctr">
              <a:buNone/>
            </a:pPr>
            <a:endParaRPr lang="en-US" sz="1200" dirty="0"/>
          </a:p>
          <a:p>
            <a:pPr marL="45720" indent="0" algn="ctr">
              <a:buNone/>
            </a:pPr>
            <a:endParaRPr lang="en-US" sz="1200" dirty="0"/>
          </a:p>
          <a:p>
            <a:pPr marL="45720" indent="0" algn="ctr">
              <a:buNone/>
            </a:pPr>
            <a:endParaRPr lang="en-US" sz="1200" dirty="0"/>
          </a:p>
          <a:p>
            <a:pPr marL="45720" indent="0" algn="ctr">
              <a:buNone/>
            </a:pPr>
            <a:r>
              <a:rPr lang="en-US" sz="1200" dirty="0"/>
              <a:t>If video does not launch in slide, view it here: </a:t>
            </a:r>
            <a:r>
              <a:rPr lang="en-US" sz="1200" dirty="0">
                <a:hlinkClick r:id="rId3"/>
              </a:rPr>
              <a:t>http://youtu.be/qp0HIF3SfI4</a:t>
            </a:r>
            <a:r>
              <a:rPr lang="en-US" sz="1200" dirty="0"/>
              <a:t> </a:t>
            </a:r>
          </a:p>
          <a:p>
            <a:pPr marL="45720" indent="0" algn="ctr">
              <a:buNone/>
            </a:pPr>
            <a:r>
              <a:rPr lang="en-US" b="1" dirty="0"/>
              <a:t> </a:t>
            </a:r>
            <a:endParaRPr lang="en-US" dirty="0"/>
          </a:p>
        </p:txBody>
      </p:sp>
      <p:pic>
        <p:nvPicPr>
          <p:cNvPr id="6" name="qp0HIF3SfI4"/>
          <p:cNvPicPr>
            <a:picLocks noRot="1" noChangeAspect="1"/>
          </p:cNvPicPr>
          <p:nvPr>
            <a:videoFile r:link="rId1"/>
          </p:nvPr>
        </p:nvPicPr>
        <p:blipFill>
          <a:blip r:embed="rId4"/>
          <a:stretch>
            <a:fillRect/>
          </a:stretch>
        </p:blipFill>
        <p:spPr>
          <a:xfrm>
            <a:off x="1645920" y="2590800"/>
            <a:ext cx="5897316" cy="3317240"/>
          </a:xfrm>
          <a:prstGeom prst="rect">
            <a:avLst/>
          </a:prstGeom>
        </p:spPr>
      </p:pic>
    </p:spTree>
    <p:extLst>
      <p:ext uri="{BB962C8B-B14F-4D97-AF65-F5344CB8AC3E}">
        <p14:creationId xmlns:p14="http://schemas.microsoft.com/office/powerpoint/2010/main" val="2629359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pPr marL="45720" indent="0" algn="ctr">
              <a:buNone/>
            </a:pPr>
            <a:r>
              <a:rPr lang="en-US" sz="1800" b="1" dirty="0"/>
              <a:t>After watching Simon Sinek’s TED Talk, it’s time to write your why!</a:t>
            </a:r>
          </a:p>
          <a:p>
            <a:pPr marL="45720" indent="0" algn="ctr">
              <a:buNone/>
            </a:pPr>
            <a:endParaRPr lang="en-US" sz="1800" dirty="0"/>
          </a:p>
          <a:p>
            <a:pPr marL="45720" indent="0" algn="ctr">
              <a:buNone/>
            </a:pPr>
            <a:r>
              <a:rPr lang="en-US" sz="1800" dirty="0"/>
              <a:t>Your organization’s Why Statement should follow the format below:</a:t>
            </a:r>
          </a:p>
          <a:p>
            <a:pPr marL="45720" indent="0" algn="ctr">
              <a:buNone/>
            </a:pPr>
            <a:endParaRPr lang="en-US" b="1" dirty="0"/>
          </a:p>
          <a:p>
            <a:pPr marL="45720" indent="0" algn="ctr">
              <a:buNone/>
            </a:pPr>
            <a:r>
              <a:rPr lang="en-US" b="1" dirty="0"/>
              <a:t>“To _____________, so that ________________.”</a:t>
            </a:r>
            <a:endParaRPr lang="en-US" dirty="0"/>
          </a:p>
          <a:p>
            <a:pPr marL="45720" indent="0">
              <a:buNone/>
            </a:pPr>
            <a:r>
              <a:rPr lang="en-US" i="1" dirty="0"/>
              <a:t>		contribution			impact</a:t>
            </a:r>
            <a:endParaRPr lang="en-US" dirty="0"/>
          </a:p>
        </p:txBody>
      </p:sp>
      <p:sp>
        <p:nvSpPr>
          <p:cNvPr id="3" name="Title 2"/>
          <p:cNvSpPr>
            <a:spLocks noGrp="1"/>
          </p:cNvSpPr>
          <p:nvPr>
            <p:ph type="title"/>
          </p:nvPr>
        </p:nvSpPr>
        <p:spPr/>
        <p:txBody>
          <a:bodyPr/>
          <a:lstStyle/>
          <a:p>
            <a:r>
              <a:rPr lang="en-US" dirty="0"/>
              <a:t>Step 2: write your why</a:t>
            </a:r>
          </a:p>
        </p:txBody>
      </p:sp>
      <p:sp>
        <p:nvSpPr>
          <p:cNvPr id="4" name="Footer Placeholder 3"/>
          <p:cNvSpPr>
            <a:spLocks noGrp="1"/>
          </p:cNvSpPr>
          <p:nvPr>
            <p:ph type="ftr" sz="quarter" idx="11"/>
          </p:nvPr>
        </p:nvSpPr>
        <p:spPr/>
        <p:txBody>
          <a:bodyPr/>
          <a:lstStyle/>
          <a:p>
            <a:r>
              <a:rPr lang="en-US"/>
              <a:t>Adapted from Temple University.</a:t>
            </a:r>
          </a:p>
        </p:txBody>
      </p:sp>
    </p:spTree>
    <p:extLst>
      <p:ext uri="{BB962C8B-B14F-4D97-AF65-F5344CB8AC3E}">
        <p14:creationId xmlns:p14="http://schemas.microsoft.com/office/powerpoint/2010/main" val="3108112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lgn="ctr">
              <a:buNone/>
            </a:pPr>
            <a:endParaRPr lang="en-US" sz="2400" b="1" dirty="0"/>
          </a:p>
          <a:p>
            <a:pPr marL="45720" indent="0" algn="ctr">
              <a:buNone/>
            </a:pPr>
            <a:endParaRPr lang="en-US" sz="2400" b="1" dirty="0"/>
          </a:p>
          <a:p>
            <a:pPr marL="45720" indent="0" algn="ctr">
              <a:buNone/>
            </a:pPr>
            <a:r>
              <a:rPr lang="en-US" sz="2400" b="1" dirty="0"/>
              <a:t>To </a:t>
            </a:r>
            <a:r>
              <a:rPr lang="en-US" sz="2400" u="sng" dirty="0"/>
              <a:t>explore the science, art, and beauty of cheese</a:t>
            </a:r>
            <a:r>
              <a:rPr lang="en-US" sz="2400" dirty="0"/>
              <a:t>, </a:t>
            </a:r>
            <a:r>
              <a:rPr lang="en-US" sz="2400" b="1" dirty="0"/>
              <a:t>so that </a:t>
            </a:r>
            <a:r>
              <a:rPr lang="en-US" sz="2400" u="sng" dirty="0"/>
              <a:t>the entire UIC community can understand it’s not just that cheese is great, it’s cheese that makes everything “grater.”</a:t>
            </a:r>
            <a:r>
              <a:rPr lang="en-US" i="1" dirty="0"/>
              <a:t>	</a:t>
            </a:r>
            <a:endParaRPr lang="en-US" dirty="0"/>
          </a:p>
        </p:txBody>
      </p:sp>
      <p:sp>
        <p:nvSpPr>
          <p:cNvPr id="3" name="Title 2"/>
          <p:cNvSpPr>
            <a:spLocks noGrp="1"/>
          </p:cNvSpPr>
          <p:nvPr>
            <p:ph type="title"/>
          </p:nvPr>
        </p:nvSpPr>
        <p:spPr/>
        <p:txBody>
          <a:bodyPr/>
          <a:lstStyle/>
          <a:p>
            <a:r>
              <a:rPr lang="en-US" dirty="0"/>
              <a:t>Why statement: cheese club</a:t>
            </a:r>
          </a:p>
        </p:txBody>
      </p:sp>
      <p:sp>
        <p:nvSpPr>
          <p:cNvPr id="4" name="Footer Placeholder 3"/>
          <p:cNvSpPr>
            <a:spLocks noGrp="1"/>
          </p:cNvSpPr>
          <p:nvPr>
            <p:ph type="ftr" sz="quarter" idx="11"/>
          </p:nvPr>
        </p:nvSpPr>
        <p:spPr/>
        <p:txBody>
          <a:bodyPr/>
          <a:lstStyle/>
          <a:p>
            <a:r>
              <a:rPr lang="en-US" dirty="0"/>
              <a:t>Adapted from Temple University.</a:t>
            </a:r>
          </a:p>
        </p:txBody>
      </p:sp>
    </p:spTree>
    <p:extLst>
      <p:ext uri="{BB962C8B-B14F-4D97-AF65-F5344CB8AC3E}">
        <p14:creationId xmlns:p14="http://schemas.microsoft.com/office/powerpoint/2010/main" val="3725845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05529"/>
          </a:xfrm>
        </p:spPr>
        <p:txBody>
          <a:bodyPr>
            <a:normAutofit/>
          </a:bodyPr>
          <a:lstStyle/>
          <a:p>
            <a:pPr marL="45720" indent="0">
              <a:buNone/>
            </a:pPr>
            <a:r>
              <a:rPr lang="en-US" dirty="0"/>
              <a:t>Now that you have written your why, you should begin to set S.M.A.R.T. Goals for your organization’s first year. </a:t>
            </a:r>
          </a:p>
          <a:p>
            <a:pPr marL="45720" indent="0" algn="ctr">
              <a:buNone/>
            </a:pPr>
            <a:r>
              <a:rPr lang="en-US" dirty="0"/>
              <a:t>Watch Venture Guide: SMART Goals.</a:t>
            </a:r>
          </a:p>
          <a:p>
            <a:pPr marL="45720" indent="0" algn="ctr">
              <a:buNone/>
            </a:pPr>
            <a:endParaRPr lang="en-US" sz="1200" dirty="0"/>
          </a:p>
          <a:p>
            <a:pPr marL="45720" indent="0" algn="ctr">
              <a:buNone/>
            </a:pPr>
            <a:endParaRPr lang="en-US" sz="1200" dirty="0"/>
          </a:p>
          <a:p>
            <a:pPr marL="45720" indent="0" algn="ctr">
              <a:buNone/>
            </a:pPr>
            <a:endParaRPr lang="en-US" sz="1200" dirty="0"/>
          </a:p>
          <a:p>
            <a:pPr marL="45720" indent="0" algn="ctr">
              <a:buNone/>
            </a:pPr>
            <a:endParaRPr lang="en-US" sz="1200" dirty="0"/>
          </a:p>
          <a:p>
            <a:pPr marL="45720" indent="0" algn="ctr">
              <a:buNone/>
            </a:pPr>
            <a:endParaRPr lang="en-US" sz="1200" dirty="0"/>
          </a:p>
          <a:p>
            <a:pPr marL="45720" indent="0" algn="ctr">
              <a:buNone/>
            </a:pPr>
            <a:endParaRPr lang="en-US" sz="1200" dirty="0"/>
          </a:p>
          <a:p>
            <a:pPr marL="45720" indent="0" algn="ctr">
              <a:buNone/>
            </a:pPr>
            <a:endParaRPr lang="en-US" sz="1200" dirty="0"/>
          </a:p>
          <a:p>
            <a:pPr marL="45720" indent="0" algn="ctr">
              <a:buNone/>
            </a:pPr>
            <a:endParaRPr lang="en-US" sz="1200" dirty="0"/>
          </a:p>
          <a:p>
            <a:pPr marL="45720" indent="0" algn="ctr">
              <a:buNone/>
            </a:pPr>
            <a:endParaRPr lang="en-US" sz="1200" dirty="0"/>
          </a:p>
          <a:p>
            <a:pPr marL="45720" indent="0" algn="ctr">
              <a:buNone/>
            </a:pPr>
            <a:endParaRPr lang="en-US" sz="1200" dirty="0"/>
          </a:p>
          <a:p>
            <a:pPr marL="45720" indent="0" algn="ctr">
              <a:buNone/>
            </a:pPr>
            <a:endParaRPr lang="en-US" sz="1200" dirty="0"/>
          </a:p>
          <a:p>
            <a:pPr marL="45720" indent="0" algn="ctr">
              <a:buNone/>
            </a:pPr>
            <a:endParaRPr lang="en-US" sz="1200" dirty="0"/>
          </a:p>
          <a:p>
            <a:pPr marL="45720" indent="0" algn="ctr">
              <a:buNone/>
            </a:pPr>
            <a:endParaRPr lang="en-US" sz="1200" dirty="0"/>
          </a:p>
          <a:p>
            <a:pPr marL="45720" indent="0" algn="ctr">
              <a:buNone/>
            </a:pPr>
            <a:endParaRPr lang="en-US" sz="1200" dirty="0"/>
          </a:p>
          <a:p>
            <a:pPr marL="45720" indent="0" algn="ctr">
              <a:buNone/>
            </a:pPr>
            <a:endParaRPr lang="en-US" sz="1200" dirty="0"/>
          </a:p>
          <a:p>
            <a:pPr marL="45720" indent="0" algn="ctr">
              <a:buNone/>
            </a:pPr>
            <a:r>
              <a:rPr lang="en-US" sz="1200" dirty="0"/>
              <a:t>If video does not launch in slide view it here: </a:t>
            </a:r>
            <a:r>
              <a:rPr lang="en-US" sz="1200" dirty="0">
                <a:hlinkClick r:id="rId3"/>
              </a:rPr>
              <a:t>http://youtu.be/3y0Jja52B2o</a:t>
            </a:r>
            <a:r>
              <a:rPr lang="en-US" sz="1200" dirty="0"/>
              <a:t> </a:t>
            </a:r>
          </a:p>
          <a:p>
            <a:endParaRPr lang="en-US" dirty="0"/>
          </a:p>
        </p:txBody>
      </p:sp>
      <p:sp>
        <p:nvSpPr>
          <p:cNvPr id="3" name="Footer Placeholder 2"/>
          <p:cNvSpPr>
            <a:spLocks noGrp="1"/>
          </p:cNvSpPr>
          <p:nvPr>
            <p:ph type="ftr" sz="quarter" idx="11"/>
          </p:nvPr>
        </p:nvSpPr>
        <p:spPr/>
        <p:txBody>
          <a:bodyPr/>
          <a:lstStyle/>
          <a:p>
            <a:r>
              <a:rPr lang="en-US"/>
              <a:t>Adapted from Temple University.</a:t>
            </a:r>
          </a:p>
        </p:txBody>
      </p:sp>
      <p:sp>
        <p:nvSpPr>
          <p:cNvPr id="4" name="Title 3"/>
          <p:cNvSpPr>
            <a:spLocks noGrp="1"/>
          </p:cNvSpPr>
          <p:nvPr>
            <p:ph type="title"/>
          </p:nvPr>
        </p:nvSpPr>
        <p:spPr/>
        <p:txBody>
          <a:bodyPr/>
          <a:lstStyle/>
          <a:p>
            <a:r>
              <a:rPr lang="en-US" dirty="0"/>
              <a:t>Step 3: s.m.a.r.t. goals</a:t>
            </a:r>
          </a:p>
        </p:txBody>
      </p:sp>
      <p:pic>
        <p:nvPicPr>
          <p:cNvPr id="5" name="3y0Jja52B2o"/>
          <p:cNvPicPr>
            <a:picLocks noRot="1" noChangeAspect="1"/>
          </p:cNvPicPr>
          <p:nvPr>
            <a:videoFile r:link="rId1"/>
          </p:nvPr>
        </p:nvPicPr>
        <p:blipFill>
          <a:blip r:embed="rId4"/>
          <a:stretch>
            <a:fillRect/>
          </a:stretch>
        </p:blipFill>
        <p:spPr>
          <a:xfrm>
            <a:off x="1905000" y="2875915"/>
            <a:ext cx="5435600" cy="3057525"/>
          </a:xfrm>
          <a:prstGeom prst="rect">
            <a:avLst/>
          </a:prstGeom>
        </p:spPr>
      </p:pic>
    </p:spTree>
    <p:extLst>
      <p:ext uri="{BB962C8B-B14F-4D97-AF65-F5344CB8AC3E}">
        <p14:creationId xmlns:p14="http://schemas.microsoft.com/office/powerpoint/2010/main" val="2173804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SMART GOAL:</a:t>
            </a:r>
          </a:p>
          <a:p>
            <a:pPr lvl="1"/>
            <a:r>
              <a:rPr lang="en-US" dirty="0"/>
              <a:t>S – Specific </a:t>
            </a:r>
          </a:p>
          <a:p>
            <a:pPr lvl="1"/>
            <a:r>
              <a:rPr lang="en-US" dirty="0"/>
              <a:t>M – Measurable</a:t>
            </a:r>
          </a:p>
          <a:p>
            <a:pPr lvl="1"/>
            <a:r>
              <a:rPr lang="en-US" dirty="0"/>
              <a:t>A – Actionable</a:t>
            </a:r>
          </a:p>
          <a:p>
            <a:pPr lvl="1"/>
            <a:r>
              <a:rPr lang="en-US" dirty="0"/>
              <a:t>R – Realistic</a:t>
            </a:r>
          </a:p>
          <a:p>
            <a:pPr lvl="1"/>
            <a:r>
              <a:rPr lang="en-US" dirty="0"/>
              <a:t>T - Timely</a:t>
            </a:r>
          </a:p>
          <a:p>
            <a:endParaRPr lang="en-US" dirty="0"/>
          </a:p>
          <a:p>
            <a:r>
              <a:rPr lang="en-US" dirty="0"/>
              <a:t>Set 3 SMART Goals involving the following areas:</a:t>
            </a:r>
          </a:p>
          <a:p>
            <a:pPr lvl="1"/>
            <a:r>
              <a:rPr lang="en-US" dirty="0"/>
              <a:t>Member Recruitment</a:t>
            </a:r>
          </a:p>
          <a:p>
            <a:pPr lvl="1"/>
            <a:r>
              <a:rPr lang="en-US" dirty="0"/>
              <a:t>Events</a:t>
            </a:r>
          </a:p>
          <a:p>
            <a:pPr lvl="1"/>
            <a:r>
              <a:rPr lang="en-US" dirty="0"/>
              <a:t>Transition of Leadership</a:t>
            </a:r>
          </a:p>
        </p:txBody>
      </p:sp>
      <p:sp>
        <p:nvSpPr>
          <p:cNvPr id="3" name="Footer Placeholder 2"/>
          <p:cNvSpPr>
            <a:spLocks noGrp="1"/>
          </p:cNvSpPr>
          <p:nvPr>
            <p:ph type="ftr" sz="quarter" idx="11"/>
          </p:nvPr>
        </p:nvSpPr>
        <p:spPr/>
        <p:txBody>
          <a:bodyPr/>
          <a:lstStyle/>
          <a:p>
            <a:r>
              <a:rPr lang="en-US"/>
              <a:t>Adapted from Temple University.</a:t>
            </a:r>
          </a:p>
        </p:txBody>
      </p:sp>
      <p:sp>
        <p:nvSpPr>
          <p:cNvPr id="4" name="Title 3"/>
          <p:cNvSpPr>
            <a:spLocks noGrp="1"/>
          </p:cNvSpPr>
          <p:nvPr>
            <p:ph type="title"/>
          </p:nvPr>
        </p:nvSpPr>
        <p:spPr/>
        <p:txBody>
          <a:bodyPr/>
          <a:lstStyle/>
          <a:p>
            <a:r>
              <a:rPr lang="en-US" dirty="0"/>
              <a:t>Step 3: set s.m.a.r.t. goals</a:t>
            </a:r>
          </a:p>
        </p:txBody>
      </p:sp>
    </p:spTree>
    <p:extLst>
      <p:ext uri="{BB962C8B-B14F-4D97-AF65-F5344CB8AC3E}">
        <p14:creationId xmlns:p14="http://schemas.microsoft.com/office/powerpoint/2010/main" val="1614196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SMART Goals</a:t>
            </a:r>
          </a:p>
          <a:p>
            <a:pPr marL="365760" lvl="1" indent="0">
              <a:buNone/>
            </a:pPr>
            <a:r>
              <a:rPr lang="en-US" dirty="0"/>
              <a:t>1. The Cheese Club will recruit 10 more members by May </a:t>
            </a:r>
            <a:r>
              <a:rPr lang="en-US" dirty="0" smtClean="0"/>
              <a:t>2022 </a:t>
            </a:r>
            <a:r>
              <a:rPr lang="en-US" dirty="0"/>
              <a:t>through tabling at the New Student Organization Fair, sharing our Owl Connect Org Page on Facebook and Twitter, and asking each current member to bring 1 friend to our monthly meetings. </a:t>
            </a:r>
          </a:p>
          <a:p>
            <a:pPr marL="365760" lvl="1" indent="0">
              <a:buNone/>
            </a:pPr>
            <a:r>
              <a:rPr lang="en-US" dirty="0"/>
              <a:t>2. We will host 1 International Cheese Festival with samples, cooking demonstrations, and guest speakers by February 2016. </a:t>
            </a:r>
          </a:p>
          <a:p>
            <a:pPr marL="365760" lvl="1" indent="0">
              <a:buNone/>
            </a:pPr>
            <a:r>
              <a:rPr lang="en-US" dirty="0"/>
              <a:t>3. The Cheese Club will prepare a leadership transition binder filled with resources, future goals, status reports and other useful information to aid the new officers to take over after elections by January 1, 2016. </a:t>
            </a:r>
          </a:p>
          <a:p>
            <a:r>
              <a:rPr lang="en-US" i="1" dirty="0"/>
              <a:t>These are only examples. </a:t>
            </a:r>
          </a:p>
          <a:p>
            <a:pPr marL="45720" indent="0">
              <a:buNone/>
            </a:pPr>
            <a:r>
              <a:rPr lang="en-US" i="1" dirty="0"/>
              <a:t>Your SMART goals should be personalized </a:t>
            </a:r>
          </a:p>
          <a:p>
            <a:pPr marL="45720" indent="0">
              <a:buNone/>
            </a:pPr>
            <a:r>
              <a:rPr lang="en-US" i="1" dirty="0"/>
              <a:t>to fit your organization’s why! </a:t>
            </a:r>
            <a:endParaRPr lang="en-US" dirty="0"/>
          </a:p>
        </p:txBody>
      </p:sp>
      <p:sp>
        <p:nvSpPr>
          <p:cNvPr id="3" name="Footer Placeholder 2"/>
          <p:cNvSpPr>
            <a:spLocks noGrp="1"/>
          </p:cNvSpPr>
          <p:nvPr>
            <p:ph type="ftr" sz="quarter" idx="11"/>
          </p:nvPr>
        </p:nvSpPr>
        <p:spPr/>
        <p:txBody>
          <a:bodyPr/>
          <a:lstStyle/>
          <a:p>
            <a:r>
              <a:rPr lang="en-US"/>
              <a:t>Adapted from Temple University.</a:t>
            </a:r>
          </a:p>
        </p:txBody>
      </p:sp>
      <p:sp>
        <p:nvSpPr>
          <p:cNvPr id="4" name="Title 3"/>
          <p:cNvSpPr>
            <a:spLocks noGrp="1"/>
          </p:cNvSpPr>
          <p:nvPr>
            <p:ph type="title"/>
          </p:nvPr>
        </p:nvSpPr>
        <p:spPr/>
        <p:txBody>
          <a:bodyPr/>
          <a:lstStyle/>
          <a:p>
            <a:r>
              <a:rPr lang="en-US" dirty="0"/>
              <a:t>Smart goals: the cheese club</a:t>
            </a:r>
          </a:p>
        </p:txBody>
      </p:sp>
      <p:pic>
        <p:nvPicPr>
          <p:cNvPr id="1026" name="Picture 2" descr="http://cornandco.com/wp-content/uploads/2014/05/cheese-popcor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7121324" y="4747291"/>
            <a:ext cx="1828800" cy="2064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1357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r>
              <a:rPr lang="en-US" b="1" dirty="0"/>
              <a:t>The last step to prepare for your New Organization Presentation is creating your first year plan. </a:t>
            </a:r>
            <a:r>
              <a:rPr lang="en-US" dirty="0"/>
              <a:t>Your first year plan can be in any electronic format (PowerPoint, timeline, poster, etc.). It should trace your organization’s journey during the next year month-by-month and show when and how you’ll take action on your SMART Goals. </a:t>
            </a:r>
          </a:p>
        </p:txBody>
      </p:sp>
      <p:sp>
        <p:nvSpPr>
          <p:cNvPr id="3" name="Footer Placeholder 2"/>
          <p:cNvSpPr>
            <a:spLocks noGrp="1"/>
          </p:cNvSpPr>
          <p:nvPr>
            <p:ph type="ftr" sz="quarter" idx="11"/>
          </p:nvPr>
        </p:nvSpPr>
        <p:spPr/>
        <p:txBody>
          <a:bodyPr/>
          <a:lstStyle/>
          <a:p>
            <a:r>
              <a:rPr lang="en-US"/>
              <a:t>Adapted from Temple University.</a:t>
            </a:r>
          </a:p>
        </p:txBody>
      </p:sp>
      <p:sp>
        <p:nvSpPr>
          <p:cNvPr id="4" name="Title 3"/>
          <p:cNvSpPr>
            <a:spLocks noGrp="1"/>
          </p:cNvSpPr>
          <p:nvPr>
            <p:ph type="title"/>
          </p:nvPr>
        </p:nvSpPr>
        <p:spPr/>
        <p:txBody>
          <a:bodyPr/>
          <a:lstStyle/>
          <a:p>
            <a:r>
              <a:rPr lang="en-US" dirty="0"/>
              <a:t>STEP4: CREATE A FIRST YEAR PLAN</a:t>
            </a:r>
          </a:p>
        </p:txBody>
      </p:sp>
    </p:spTree>
    <p:extLst>
      <p:ext uri="{BB962C8B-B14F-4D97-AF65-F5344CB8AC3E}">
        <p14:creationId xmlns:p14="http://schemas.microsoft.com/office/powerpoint/2010/main" val="23711284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109</TotalTime>
  <Words>1030</Words>
  <Application>Microsoft Office PowerPoint</Application>
  <PresentationFormat>On-screen Show (4:3)</PresentationFormat>
  <Paragraphs>167</Paragraphs>
  <Slides>12</Slides>
  <Notes>1</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Franklin Gothic Medium</vt:lpstr>
      <vt:lpstr>Wingdings</vt:lpstr>
      <vt:lpstr>Wingdings 2</vt:lpstr>
      <vt:lpstr>Grid</vt:lpstr>
      <vt:lpstr>New Student Organization request</vt:lpstr>
      <vt:lpstr>Step 1: start with why?</vt:lpstr>
      <vt:lpstr>Step 1: start with why?</vt:lpstr>
      <vt:lpstr>Step 2: write your why</vt:lpstr>
      <vt:lpstr>Why statement: cheese club</vt:lpstr>
      <vt:lpstr>Step 3: s.m.a.r.t. goals</vt:lpstr>
      <vt:lpstr>Step 3: set s.m.a.r.t. goals</vt:lpstr>
      <vt:lpstr>Smart goals: the cheese club</vt:lpstr>
      <vt:lpstr>STEP4: CREATE A FIRST YEAR PLAN</vt:lpstr>
      <vt:lpstr>First year plan: the cheese club</vt:lpstr>
      <vt:lpstr>The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Student Organization request</dc:title>
  <dc:creator>Rhonda Laylo</dc:creator>
  <cp:lastModifiedBy>Pierce, Vance</cp:lastModifiedBy>
  <cp:revision>18</cp:revision>
  <dcterms:created xsi:type="dcterms:W3CDTF">2015-05-14T19:54:31Z</dcterms:created>
  <dcterms:modified xsi:type="dcterms:W3CDTF">2021-03-26T22:19:43Z</dcterms:modified>
</cp:coreProperties>
</file>